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4" r:id="rId8"/>
    <p:sldId id="261" r:id="rId9"/>
    <p:sldId id="263" r:id="rId10"/>
    <p:sldId id="266" r:id="rId11"/>
    <p:sldId id="265" r:id="rId12"/>
    <p:sldId id="267" r:id="rId13"/>
    <p:sldId id="268" r:id="rId14"/>
    <p:sldId id="269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A00A91-E2C8-4004-B1D6-24869DA82093}" type="datetimeFigureOut">
              <a:rPr lang="es-ES" smtClean="0"/>
              <a:t>18/06/2016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5A2115-999F-412A-9335-8B1927A2143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00A91-E2C8-4004-B1D6-24869DA82093}" type="datetimeFigureOut">
              <a:rPr lang="es-ES" smtClean="0"/>
              <a:t>18/06/2016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A2115-999F-412A-9335-8B1927A214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circle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A00A91-E2C8-4004-B1D6-24869DA82093}" type="datetimeFigureOut">
              <a:rPr lang="es-ES" smtClean="0"/>
              <a:t>18/06/2016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5A2115-999F-412A-9335-8B1927A214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circle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00A91-E2C8-4004-B1D6-24869DA82093}" type="datetimeFigureOut">
              <a:rPr lang="es-ES" smtClean="0"/>
              <a:t>18/06/2016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A2115-999F-412A-9335-8B1927A214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circle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A00A91-E2C8-4004-B1D6-24869DA82093}" type="datetimeFigureOut">
              <a:rPr lang="es-ES" smtClean="0"/>
              <a:t>18/06/2016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5A2115-999F-412A-9335-8B1927A2143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00A91-E2C8-4004-B1D6-24869DA82093}" type="datetimeFigureOut">
              <a:rPr lang="es-ES" smtClean="0"/>
              <a:t>18/06/2016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A2115-999F-412A-9335-8B1927A214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circle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00A91-E2C8-4004-B1D6-24869DA82093}" type="datetimeFigureOut">
              <a:rPr lang="es-ES" smtClean="0"/>
              <a:t>18/06/2016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A2115-999F-412A-9335-8B1927A214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circle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00A91-E2C8-4004-B1D6-24869DA82093}" type="datetimeFigureOut">
              <a:rPr lang="es-ES" smtClean="0"/>
              <a:t>18/06/2016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A2115-999F-412A-9335-8B1927A214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circle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A00A91-E2C8-4004-B1D6-24869DA82093}" type="datetimeFigureOut">
              <a:rPr lang="es-ES" smtClean="0"/>
              <a:t>18/06/2016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A2115-999F-412A-9335-8B1927A214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circle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00A91-E2C8-4004-B1D6-24869DA82093}" type="datetimeFigureOut">
              <a:rPr lang="es-ES" smtClean="0"/>
              <a:t>18/06/2016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A2115-999F-412A-9335-8B1927A214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circle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00A91-E2C8-4004-B1D6-24869DA82093}" type="datetimeFigureOut">
              <a:rPr lang="es-ES" smtClean="0"/>
              <a:t>18/06/2016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A2115-999F-412A-9335-8B1927A2143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A00A91-E2C8-4004-B1D6-24869DA82093}" type="datetimeFigureOut">
              <a:rPr lang="es-ES" smtClean="0"/>
              <a:t>18/06/2016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5A2115-999F-412A-9335-8B1927A2143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ircle/>
    <p:sndAc>
      <p:stSnd>
        <p:snd r:embed="rId13" name="arrow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038476"/>
          </a:xfrm>
        </p:spPr>
        <p:txBody>
          <a:bodyPr/>
          <a:lstStyle/>
          <a:p>
            <a:r>
              <a:rPr lang="es-ES" dirty="0" smtClean="0"/>
              <a:t>En UN NUEVO ECOSISTEMA ECLESIAL Y SOCIOCULTURAL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28926" y="4214818"/>
            <a:ext cx="5929354" cy="2101380"/>
          </a:xfrm>
        </p:spPr>
        <p:txBody>
          <a:bodyPr>
            <a:normAutofit/>
          </a:bodyPr>
          <a:lstStyle/>
          <a:p>
            <a:r>
              <a:rPr lang="es-ES" sz="2800" dirty="0" smtClean="0"/>
              <a:t>-El presente que puede tener futuro</a:t>
            </a:r>
          </a:p>
          <a:p>
            <a:r>
              <a:rPr lang="es-ES" sz="2800" dirty="0" smtClean="0"/>
              <a:t>-Un nuevo ecosistema eclesial</a:t>
            </a:r>
          </a:p>
          <a:p>
            <a:r>
              <a:rPr lang="es-ES" sz="2800" dirty="0" smtClean="0"/>
              <a:t>-Con unas formas de relación cada vez más profundas     </a:t>
            </a:r>
            <a:endParaRPr lang="es-ES" sz="2800" dirty="0"/>
          </a:p>
        </p:txBody>
      </p:sp>
      <p:pic>
        <p:nvPicPr>
          <p:cNvPr id="4" name="3 Imagen" descr="imagesCAOKEHP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143116"/>
            <a:ext cx="1333500" cy="2071702"/>
          </a:xfrm>
          <a:prstGeom prst="rect">
            <a:avLst/>
          </a:prstGeom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II. Pasar de la separación al encuentro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Separación, distanciamiento ha sido clave</a:t>
            </a:r>
          </a:p>
          <a:p>
            <a:r>
              <a:rPr lang="es-ES" dirty="0" smtClean="0"/>
              <a:t>El encuentro, la compañía, la amistas podían llegar a ser hasta peligrosas.</a:t>
            </a:r>
          </a:p>
          <a:p>
            <a:r>
              <a:rPr lang="es-ES" dirty="0" smtClean="0"/>
              <a:t> Encontrarse es todo.</a:t>
            </a:r>
            <a:endParaRPr lang="es-ES" dirty="0"/>
          </a:p>
        </p:txBody>
      </p:sp>
      <p:pic>
        <p:nvPicPr>
          <p:cNvPr id="4" name="3 Imagen" descr="images 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4000504"/>
            <a:ext cx="3357586" cy="2000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Preposiciones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los laicos</a:t>
            </a:r>
          </a:p>
          <a:p>
            <a:r>
              <a:rPr lang="es-ES" dirty="0" smtClean="0"/>
              <a:t>Sin los laicos</a:t>
            </a:r>
          </a:p>
          <a:p>
            <a:r>
              <a:rPr lang="es-ES" dirty="0" smtClean="0"/>
              <a:t>Para los laicos</a:t>
            </a:r>
          </a:p>
          <a:p>
            <a:r>
              <a:rPr lang="es-ES" dirty="0" smtClean="0"/>
              <a:t>Por los laicos</a:t>
            </a:r>
          </a:p>
          <a:p>
            <a:r>
              <a:rPr lang="es-ES" dirty="0" smtClean="0"/>
              <a:t>Vivir con los laicos</a:t>
            </a:r>
            <a:endParaRPr lang="es-ES" dirty="0"/>
          </a:p>
        </p:txBody>
      </p:sp>
      <p:pic>
        <p:nvPicPr>
          <p:cNvPr id="4" name="3 Imagen" descr="laica y religios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4214818"/>
            <a:ext cx="2170306" cy="14525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Vinculación al carisma del Fundador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Una opción de vida</a:t>
            </a:r>
          </a:p>
          <a:p>
            <a:r>
              <a:rPr lang="es-ES" dirty="0" smtClean="0"/>
              <a:t>Un nuevo modo de vida </a:t>
            </a:r>
            <a:r>
              <a:rPr lang="es-ES" dirty="0" smtClean="0"/>
              <a:t>cristiana</a:t>
            </a:r>
          </a:p>
          <a:p>
            <a:r>
              <a:rPr lang="es-ES" dirty="0" smtClean="0"/>
              <a:t>Familias carismáticas</a:t>
            </a:r>
            <a:endParaRPr lang="es-ES" dirty="0"/>
          </a:p>
        </p:txBody>
      </p:sp>
      <p:pic>
        <p:nvPicPr>
          <p:cNvPr id="4" name="3 Imagen" descr="imagesCA9TLJ4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3786190"/>
            <a:ext cx="3614311" cy="1609735"/>
          </a:xfrm>
          <a:prstGeom prst="rect">
            <a:avLst/>
          </a:prstGeom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9451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III. Pasar de ser destinatarios de la misión a Ser responsables y animadores de la misma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8868"/>
            <a:ext cx="7239000" cy="4026868"/>
          </a:xfrm>
        </p:spPr>
        <p:txBody>
          <a:bodyPr/>
          <a:lstStyle/>
          <a:p>
            <a:r>
              <a:rPr lang="es-ES" dirty="0" smtClean="0"/>
              <a:t>De ser espectadores y receptores a ser responsables y animadores de la vida y la misión cristiana.</a:t>
            </a:r>
          </a:p>
          <a:p>
            <a:r>
              <a:rPr lang="es-ES" dirty="0" smtClean="0"/>
              <a:t>Poner en movimiento y caminar en la buena dirección</a:t>
            </a:r>
          </a:p>
          <a:p>
            <a:r>
              <a:rPr lang="es-ES" dirty="0" smtClean="0"/>
              <a:t>No es fácil pasar de ser sujeto pasivo a protagonista activo</a:t>
            </a:r>
            <a:endParaRPr lang="es-ES" dirty="0"/>
          </a:p>
        </p:txBody>
      </p:sp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Comienza desde algo que es muy poco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Uno mismo</a:t>
            </a:r>
            <a:endParaRPr lang="es-ES" dirty="0" smtClean="0"/>
          </a:p>
          <a:p>
            <a:r>
              <a:rPr lang="es-ES" dirty="0" smtClean="0"/>
              <a:t>Nuestro fundador</a:t>
            </a:r>
          </a:p>
          <a:p>
            <a:r>
              <a:rPr lang="es-ES" dirty="0" smtClean="0"/>
              <a:t>Un relato compartido</a:t>
            </a:r>
          </a:p>
          <a:p>
            <a:r>
              <a:rPr lang="es-ES" dirty="0" smtClean="0"/>
              <a:t>El hilo conductor</a:t>
            </a:r>
            <a:endParaRPr lang="es-ES" dirty="0"/>
          </a:p>
        </p:txBody>
      </p:sp>
      <p:pic>
        <p:nvPicPr>
          <p:cNvPr id="4" name="3 Imagen" descr="imagesCAZA3P1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4000504"/>
            <a:ext cx="2390785" cy="2319772"/>
          </a:xfrm>
          <a:prstGeom prst="rect">
            <a:avLst/>
          </a:prstGeom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IV. Pasar de las migajas al banquete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Alimentarse con las migajas</a:t>
            </a:r>
          </a:p>
          <a:p>
            <a:r>
              <a:rPr lang="es-ES" dirty="0" smtClean="0"/>
              <a:t>Tenían lo que se les daba y estaban para recibir</a:t>
            </a:r>
          </a:p>
          <a:p>
            <a:r>
              <a:rPr lang="es-ES" dirty="0" smtClean="0"/>
              <a:t>Se están poniendo de pie</a:t>
            </a:r>
          </a:p>
          <a:p>
            <a:r>
              <a:rPr lang="es-ES" dirty="0" smtClean="0"/>
              <a:t>Se están sentando a la mesa y siendo comensales a plena ley </a:t>
            </a:r>
            <a:endParaRPr lang="es-ES" dirty="0" smtClean="0"/>
          </a:p>
          <a:p>
            <a:r>
              <a:rPr lang="es-ES" dirty="0" smtClean="0"/>
              <a:t>Pero no dar la vuelta al</a:t>
            </a:r>
          </a:p>
          <a:p>
            <a:r>
              <a:rPr lang="es-ES" dirty="0" smtClean="0"/>
              <a:t>invento</a:t>
            </a:r>
            <a:endParaRPr lang="es-ES" dirty="0"/>
          </a:p>
        </p:txBody>
      </p:sp>
      <p:pic>
        <p:nvPicPr>
          <p:cNvPr id="4" name="3 Imagen" descr="imagesCALRSH1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4357694"/>
            <a:ext cx="2714644" cy="1219204"/>
          </a:xfrm>
          <a:prstGeom prst="rect">
            <a:avLst/>
          </a:prstGeom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Vida y misión </a:t>
            </a:r>
            <a:r>
              <a:rPr lang="es-ES" dirty="0" smtClean="0"/>
              <a:t>compartidas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la espiritualidad</a:t>
            </a:r>
          </a:p>
          <a:p>
            <a:r>
              <a:rPr lang="es-ES" dirty="0" smtClean="0"/>
              <a:t>De la misión compartida</a:t>
            </a:r>
          </a:p>
          <a:p>
            <a:r>
              <a:rPr lang="es-ES" dirty="0" smtClean="0"/>
              <a:t>Se da pasión por Cristo y pasión por la humanidad.</a:t>
            </a:r>
          </a:p>
          <a:p>
            <a:r>
              <a:rPr lang="es-ES" dirty="0" smtClean="0"/>
              <a:t>Trabajar para construir una catedral</a:t>
            </a:r>
            <a:endParaRPr lang="es-ES" dirty="0"/>
          </a:p>
        </p:txBody>
      </p:sp>
      <p:pic>
        <p:nvPicPr>
          <p:cNvPr id="4" name="3 Imagen" descr="vida-mision-compartida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4071942"/>
            <a:ext cx="2690819" cy="2571748"/>
          </a:xfrm>
          <a:prstGeom prst="rect">
            <a:avLst/>
          </a:prstGeom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Relación cercana y en una interacción intensa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Compañeros de camino</a:t>
            </a:r>
          </a:p>
          <a:p>
            <a:r>
              <a:rPr lang="es-ES" dirty="0" smtClean="0"/>
              <a:t>Fuerte alianza y compromiso mutuo</a:t>
            </a:r>
            <a:endParaRPr lang="es-ES" dirty="0"/>
          </a:p>
        </p:txBody>
      </p:sp>
      <p:pic>
        <p:nvPicPr>
          <p:cNvPr id="4" name="3 Imagen" descr="imagesCA1O3R9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3643314"/>
            <a:ext cx="3164677" cy="2367975"/>
          </a:xfrm>
          <a:prstGeom prst="rect">
            <a:avLst/>
          </a:prstGeom>
        </p:spPr>
      </p:pic>
      <p:pic>
        <p:nvPicPr>
          <p:cNvPr id="5" name="4 Imagen" descr="imagesCAETIJ1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2928934"/>
            <a:ext cx="2490795" cy="1538290"/>
          </a:xfrm>
          <a:prstGeom prst="rect">
            <a:avLst/>
          </a:prstGeom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mtClean="0"/>
              <a:t>V. Pasar </a:t>
            </a:r>
            <a:r>
              <a:rPr lang="es-ES" dirty="0" smtClean="0"/>
              <a:t>de la sumisión y obediencia  a la vinculación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vivió cómodamente por parte de los laicos.</a:t>
            </a:r>
          </a:p>
          <a:p>
            <a:r>
              <a:rPr lang="es-ES" dirty="0" smtClean="0"/>
              <a:t>La vinculación cambia la relación mutua</a:t>
            </a:r>
          </a:p>
          <a:p>
            <a:r>
              <a:rPr lang="es-ES" dirty="0" smtClean="0"/>
              <a:t>Supone alianza</a:t>
            </a:r>
          </a:p>
          <a:p>
            <a:r>
              <a:rPr lang="es-ES" dirty="0" smtClean="0"/>
              <a:t>Pide condiciones y sobre todo pide </a:t>
            </a:r>
            <a:r>
              <a:rPr lang="es-ES" dirty="0" smtClean="0"/>
              <a:t>madurez</a:t>
            </a:r>
          </a:p>
          <a:p>
            <a:r>
              <a:rPr lang="es-ES" dirty="0" smtClean="0"/>
              <a:t>Juntos somos más y </a:t>
            </a:r>
          </a:p>
          <a:p>
            <a:r>
              <a:rPr lang="es-ES" dirty="0" smtClean="0"/>
              <a:t>Mejores</a:t>
            </a:r>
            <a:endParaRPr lang="es-ES" dirty="0"/>
          </a:p>
        </p:txBody>
      </p:sp>
      <p:pic>
        <p:nvPicPr>
          <p:cNvPr id="6" name="5 Imagen" descr="imagesCAC2ZJ3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4286256"/>
            <a:ext cx="3286148" cy="15716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Cambiar el modelo Institucional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7239000" cy="4598372"/>
          </a:xfrm>
        </p:spPr>
        <p:txBody>
          <a:bodyPr/>
          <a:lstStyle/>
          <a:p>
            <a:r>
              <a:rPr lang="es-ES" dirty="0" smtClean="0"/>
              <a:t>Ensanchar la tienda</a:t>
            </a:r>
          </a:p>
          <a:p>
            <a:r>
              <a:rPr lang="es-ES" dirty="0" smtClean="0"/>
              <a:t>Construir juntos una tienda nueva</a:t>
            </a:r>
          </a:p>
          <a:p>
            <a:r>
              <a:rPr lang="es-ES" dirty="0" smtClean="0"/>
              <a:t>Una nueva experiencia de vivencia del carisma</a:t>
            </a:r>
            <a:endParaRPr lang="es-ES" dirty="0"/>
          </a:p>
        </p:txBody>
      </p:sp>
      <p:pic>
        <p:nvPicPr>
          <p:cNvPr id="4" name="3 Imagen" descr="imagesCA45Y56V.jpg"/>
          <p:cNvPicPr>
            <a:picLocks noChangeAspect="1"/>
          </p:cNvPicPr>
          <p:nvPr/>
        </p:nvPicPr>
        <p:blipFill>
          <a:blip r:embed="rId3"/>
          <a:srcRect b="22500"/>
          <a:stretch>
            <a:fillRect/>
          </a:stretch>
        </p:blipFill>
        <p:spPr>
          <a:xfrm>
            <a:off x="2071670" y="3786190"/>
            <a:ext cx="5357850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Invitación a la creatividad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Que nace de la comunión</a:t>
            </a:r>
          </a:p>
          <a:p>
            <a:r>
              <a:rPr lang="es-ES" dirty="0" smtClean="0"/>
              <a:t>La fidelidad creativa</a:t>
            </a:r>
          </a:p>
          <a:p>
            <a:r>
              <a:rPr lang="es-ES" dirty="0" smtClean="0"/>
              <a:t>Aterrizar el camino de comunión</a:t>
            </a:r>
            <a:endParaRPr lang="es-ES" dirty="0"/>
          </a:p>
        </p:txBody>
      </p:sp>
      <p:pic>
        <p:nvPicPr>
          <p:cNvPr id="4" name="3 Imagen" descr="images 4.png"/>
          <p:cNvPicPr>
            <a:picLocks noChangeAspect="1"/>
          </p:cNvPicPr>
          <p:nvPr/>
        </p:nvPicPr>
        <p:blipFill>
          <a:blip r:embed="rId3"/>
          <a:srcRect b="10526"/>
          <a:stretch>
            <a:fillRect/>
          </a:stretch>
        </p:blipFill>
        <p:spPr>
          <a:xfrm>
            <a:off x="4000496" y="3429000"/>
            <a:ext cx="3143272" cy="2428892"/>
          </a:xfrm>
          <a:prstGeom prst="rect">
            <a:avLst/>
          </a:prstGeom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ecosistema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 sistema biológico</a:t>
            </a:r>
          </a:p>
          <a:p>
            <a:r>
              <a:rPr lang="es-ES" dirty="0" smtClean="0"/>
              <a:t>Una comunidad de seres vivos</a:t>
            </a:r>
          </a:p>
          <a:p>
            <a:r>
              <a:rPr lang="es-ES" dirty="0" smtClean="0"/>
              <a:t>El ecosistema cambia</a:t>
            </a:r>
          </a:p>
          <a:p>
            <a:endParaRPr lang="es-ES" dirty="0"/>
          </a:p>
        </p:txBody>
      </p:sp>
      <p:pic>
        <p:nvPicPr>
          <p:cNvPr id="4" name="3 Imagen" descr="ecosiste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120362"/>
            <a:ext cx="3143272" cy="32375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espíritu del Concilio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Una nueva vida de Iglesia</a:t>
            </a:r>
          </a:p>
          <a:p>
            <a:r>
              <a:rPr lang="es-ES" dirty="0" smtClean="0"/>
              <a:t>De vida religiosa y laical</a:t>
            </a:r>
          </a:p>
          <a:p>
            <a:r>
              <a:rPr lang="es-ES" dirty="0" smtClean="0"/>
              <a:t>Entrelazarse y reforzarse</a:t>
            </a:r>
            <a:endParaRPr lang="es-ES" dirty="0"/>
          </a:p>
        </p:txBody>
      </p:sp>
      <p:pic>
        <p:nvPicPr>
          <p:cNvPr id="4" name="3 Imagen" descr="imagesCAZUKMG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3857628"/>
            <a:ext cx="2786072" cy="220981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I. Pasar de la pirámide al círculo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la vertical a la horizontal</a:t>
            </a:r>
          </a:p>
          <a:p>
            <a:r>
              <a:rPr lang="es-ES" dirty="0" smtClean="0"/>
              <a:t>De la mesa rectangular alargada a la mesa redonda</a:t>
            </a:r>
          </a:p>
          <a:p>
            <a:r>
              <a:rPr lang="es-ES" dirty="0" smtClean="0"/>
              <a:t>Se prefiere la comunión vital y la vida circula y se </a:t>
            </a:r>
            <a:r>
              <a:rPr lang="es-ES" dirty="0" smtClean="0"/>
              <a:t>intercomunica</a:t>
            </a:r>
          </a:p>
          <a:p>
            <a:r>
              <a:rPr lang="es-ES" dirty="0" smtClean="0"/>
              <a:t>Menos jerarquía</a:t>
            </a:r>
            <a:endParaRPr lang="es-ES" dirty="0"/>
          </a:p>
        </p:txBody>
      </p:sp>
      <p:pic>
        <p:nvPicPr>
          <p:cNvPr id="6" name="5 Imagen" descr="cambi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4357694"/>
            <a:ext cx="2286000" cy="1619250"/>
          </a:xfrm>
          <a:prstGeom prst="rect">
            <a:avLst/>
          </a:prstGeom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comunión lo llena todo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7239000" cy="4598372"/>
          </a:xfrm>
        </p:spPr>
        <p:txBody>
          <a:bodyPr/>
          <a:lstStyle/>
          <a:p>
            <a:r>
              <a:rPr lang="es-ES" dirty="0" smtClean="0"/>
              <a:t>De ser distintas las sillas y las personas sentadas en ellas.</a:t>
            </a:r>
          </a:p>
          <a:p>
            <a:r>
              <a:rPr lang="es-ES" dirty="0" smtClean="0"/>
              <a:t>Complementar al otro con lo que uno tiene de original.</a:t>
            </a:r>
          </a:p>
          <a:p>
            <a:r>
              <a:rPr lang="es-ES" dirty="0" smtClean="0"/>
              <a:t>Ejercitarse en comunión es crecer en dinamismo.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3 Imagen" descr="imagesCAJSBFP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3582" y="4286256"/>
            <a:ext cx="3111624" cy="2143140"/>
          </a:xfrm>
          <a:prstGeom prst="rect">
            <a:avLst/>
          </a:prstGeom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 relación de los religiosos con los laicos en el pasado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 común el “suelo común” tiene que hacerse tierra fecunda</a:t>
            </a:r>
          </a:p>
          <a:p>
            <a:r>
              <a:rPr lang="es-ES" dirty="0" smtClean="0"/>
              <a:t>Para que unos den otros tienen que recibir.</a:t>
            </a:r>
            <a:endParaRPr lang="es-ES" dirty="0"/>
          </a:p>
        </p:txBody>
      </p:sp>
      <p:pic>
        <p:nvPicPr>
          <p:cNvPr id="4" name="3 Imagen" descr="imagesCAVXSHC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500438"/>
            <a:ext cx="3000396" cy="2214568"/>
          </a:xfrm>
          <a:prstGeom prst="rect">
            <a:avLst/>
          </a:prstGeom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No hay duda que la comunión exige la participación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5992"/>
            <a:ext cx="7239000" cy="4169744"/>
          </a:xfrm>
        </p:spPr>
        <p:txBody>
          <a:bodyPr/>
          <a:lstStyle/>
          <a:p>
            <a:r>
              <a:rPr lang="es-ES" dirty="0" smtClean="0"/>
              <a:t>Gran afinidad espiritual entre las personas</a:t>
            </a:r>
          </a:p>
          <a:p>
            <a:r>
              <a:rPr lang="es-ES" dirty="0" smtClean="0"/>
              <a:t>Juntar bien comunión y participación</a:t>
            </a:r>
            <a:endParaRPr lang="es-ES" dirty="0"/>
          </a:p>
        </p:txBody>
      </p:sp>
      <p:pic>
        <p:nvPicPr>
          <p:cNvPr id="8" name="7 Imagen" descr="imagesCAT1H5I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4286256"/>
            <a:ext cx="3000391" cy="1852623"/>
          </a:xfrm>
          <a:prstGeom prst="rect">
            <a:avLst/>
          </a:prstGeom>
        </p:spPr>
      </p:pic>
    </p:spTree>
  </p:cSld>
  <p:clrMapOvr>
    <a:masterClrMapping/>
  </p:clrMapOvr>
  <p:transition>
    <p:circl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199</TotalTime>
  <Words>487</Words>
  <Application>Microsoft Office PowerPoint</Application>
  <PresentationFormat>Presentación en pantalla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Opulento</vt:lpstr>
      <vt:lpstr>En UN NUEVO ECOSISTEMA ECLESIAL Y SOCIOCULTURAL</vt:lpstr>
      <vt:lpstr>Cambiar el modelo Institucional</vt:lpstr>
      <vt:lpstr>Invitación a la creatividad</vt:lpstr>
      <vt:lpstr>ecosistema</vt:lpstr>
      <vt:lpstr>El espíritu del Concilio</vt:lpstr>
      <vt:lpstr>I. Pasar de la pirámide al círculo</vt:lpstr>
      <vt:lpstr>La comunión lo llena todo</vt:lpstr>
      <vt:lpstr>La relación de los religiosos con los laicos en el pasado</vt:lpstr>
      <vt:lpstr>No hay duda que la comunión exige la participación</vt:lpstr>
      <vt:lpstr>II. Pasar de la separación al encuentro</vt:lpstr>
      <vt:lpstr>Preposiciones</vt:lpstr>
      <vt:lpstr>Vinculación al carisma del Fundador</vt:lpstr>
      <vt:lpstr>III. Pasar de ser destinatarios de la misión a Ser responsables y animadores de la misma</vt:lpstr>
      <vt:lpstr>Comienza desde algo que es muy poco</vt:lpstr>
      <vt:lpstr>IV. Pasar de las migajas al banquete</vt:lpstr>
      <vt:lpstr>Vida y misión compartidas</vt:lpstr>
      <vt:lpstr>Relación cercana y en una interacción intensa</vt:lpstr>
      <vt:lpstr>V. Pasar de la sumisión y obediencia  a la vinculación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NUEVO ECOSISTEMA ECLESIAL Y SOCIOCULTURAL</dc:title>
  <dc:creator>Usuario</dc:creator>
  <cp:lastModifiedBy>Enrique</cp:lastModifiedBy>
  <cp:revision>21</cp:revision>
  <dcterms:created xsi:type="dcterms:W3CDTF">2016-06-17T19:54:32Z</dcterms:created>
  <dcterms:modified xsi:type="dcterms:W3CDTF">2016-06-18T12:45:41Z</dcterms:modified>
</cp:coreProperties>
</file>